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77"/>
  </p:handoutMasterIdLst>
  <p:sldIdLst>
    <p:sldId id="256" r:id="rId4"/>
    <p:sldId id="330" r:id="rId5"/>
    <p:sldId id="338" r:id="rId7"/>
    <p:sldId id="329" r:id="rId8"/>
    <p:sldId id="331" r:id="rId9"/>
    <p:sldId id="332" r:id="rId10"/>
    <p:sldId id="349" r:id="rId11"/>
    <p:sldId id="334" r:id="rId12"/>
    <p:sldId id="333" r:id="rId13"/>
    <p:sldId id="337" r:id="rId14"/>
    <p:sldId id="325" r:id="rId15"/>
    <p:sldId id="266" r:id="rId16"/>
    <p:sldId id="295" r:id="rId17"/>
    <p:sldId id="308" r:id="rId18"/>
    <p:sldId id="324" r:id="rId19"/>
    <p:sldId id="321" r:id="rId20"/>
    <p:sldId id="322" r:id="rId21"/>
    <p:sldId id="323" r:id="rId22"/>
    <p:sldId id="316" r:id="rId23"/>
    <p:sldId id="317" r:id="rId24"/>
    <p:sldId id="318" r:id="rId25"/>
    <p:sldId id="319" r:id="rId26"/>
    <p:sldId id="320" r:id="rId27"/>
    <p:sldId id="326" r:id="rId28"/>
    <p:sldId id="271" r:id="rId29"/>
    <p:sldId id="296" r:id="rId30"/>
    <p:sldId id="297" r:id="rId31"/>
    <p:sldId id="312" r:id="rId32"/>
    <p:sldId id="313" r:id="rId33"/>
    <p:sldId id="314" r:id="rId34"/>
    <p:sldId id="315" r:id="rId35"/>
    <p:sldId id="339" r:id="rId36"/>
    <p:sldId id="348" r:id="rId37"/>
    <p:sldId id="341" r:id="rId38"/>
    <p:sldId id="347" r:id="rId39"/>
    <p:sldId id="327" r:id="rId40"/>
    <p:sldId id="273" r:id="rId41"/>
    <p:sldId id="275" r:id="rId42"/>
    <p:sldId id="278" r:id="rId43"/>
    <p:sldId id="279" r:id="rId44"/>
    <p:sldId id="280" r:id="rId45"/>
    <p:sldId id="309" r:id="rId46"/>
    <p:sldId id="328" r:id="rId47"/>
    <p:sldId id="274" r:id="rId48"/>
    <p:sldId id="281" r:id="rId49"/>
    <p:sldId id="282" r:id="rId50"/>
    <p:sldId id="346" r:id="rId51"/>
    <p:sldId id="283" r:id="rId52"/>
    <p:sldId id="286" r:id="rId53"/>
    <p:sldId id="299" r:id="rId54"/>
    <p:sldId id="292" r:id="rId55"/>
    <p:sldId id="293" r:id="rId56"/>
    <p:sldId id="294" r:id="rId57"/>
    <p:sldId id="310" r:id="rId58"/>
    <p:sldId id="342" r:id="rId59"/>
    <p:sldId id="343" r:id="rId60"/>
    <p:sldId id="287" r:id="rId61"/>
    <p:sldId id="335" r:id="rId62"/>
    <p:sldId id="336" r:id="rId63"/>
    <p:sldId id="288" r:id="rId64"/>
    <p:sldId id="301" r:id="rId65"/>
    <p:sldId id="303" r:id="rId66"/>
    <p:sldId id="304" r:id="rId67"/>
    <p:sldId id="305" r:id="rId68"/>
    <p:sldId id="289" r:id="rId69"/>
    <p:sldId id="307" r:id="rId70"/>
    <p:sldId id="306" r:id="rId71"/>
    <p:sldId id="311" r:id="rId72"/>
    <p:sldId id="344" r:id="rId73"/>
    <p:sldId id="345" r:id="rId74"/>
    <p:sldId id="267" r:id="rId75"/>
    <p:sldId id="264" r:id="rId76"/>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0.GIF"/><Relationship Id="rId1" Type="http://schemas.openxmlformats.org/officeDocument/2006/relationships/image" Target="../media/image21.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GIF"/><Relationship Id="rId1" Type="http://schemas.openxmlformats.org/officeDocument/2006/relationships/image" Target="../media/image23.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3.xml"/><Relationship Id="rId2" Type="http://schemas.openxmlformats.org/officeDocument/2006/relationships/image" Target="../media/image28.png"/><Relationship Id="rId1"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3.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6.GIF"/><Relationship Id="rId4" Type="http://schemas.openxmlformats.org/officeDocument/2006/relationships/image" Target="../media/image35.GIF"/><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3.xml"/><Relationship Id="rId1" Type="http://schemas.openxmlformats.org/officeDocument/2006/relationships/image" Target="../media/image37.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3.xml"/><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38.png"/><Relationship Id="rId2" Type="http://schemas.openxmlformats.org/officeDocument/2006/relationships/image" Target="../media/image42.pn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3.xml"/><Relationship Id="rId7" Type="http://schemas.openxmlformats.org/officeDocument/2006/relationships/image" Target="../media/image45.GIF"/><Relationship Id="rId6" Type="http://schemas.openxmlformats.org/officeDocument/2006/relationships/image" Target="../media/image36.GIF"/><Relationship Id="rId5" Type="http://schemas.openxmlformats.org/officeDocument/2006/relationships/image" Target="../media/image35.GIF"/><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image" Target="../media/image43.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3.xml"/><Relationship Id="rId1" Type="http://schemas.openxmlformats.org/officeDocument/2006/relationships/image" Target="../media/image46.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47.png"/><Relationship Id="rId1" Type="http://schemas.openxmlformats.org/officeDocument/2006/relationships/image" Target="../media/image46.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49.png"/><Relationship Id="rId1" Type="http://schemas.openxmlformats.org/officeDocument/2006/relationships/image" Target="../media/image4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3.xml"/><Relationship Id="rId1" Type="http://schemas.openxmlformats.org/officeDocument/2006/relationships/image" Target="../media/image50.png"/></Relationships>
</file>

<file path=ppt/slides/_rels/slide68.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5.GIF"/><Relationship Id="rId7" Type="http://schemas.openxmlformats.org/officeDocument/2006/relationships/image" Target="../media/image36.GIF"/><Relationship Id="rId6" Type="http://schemas.openxmlformats.org/officeDocument/2006/relationships/image" Target="../media/image53.GIF"/><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44.png"/><Relationship Id="rId2" Type="http://schemas.openxmlformats.org/officeDocument/2006/relationships/image" Target="../media/image52.png"/><Relationship Id="rId10" Type="http://schemas.openxmlformats.org/officeDocument/2006/relationships/notesSlide" Target="../notesSlides/notesSlide53.xml"/><Relationship Id="rId1"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en-US" altLang="zh-CN" sz="2000" b="1">
                <a:solidFill>
                  <a:schemeClr val="accent5">
                    <a:lumMod val="75000"/>
                  </a:schemeClr>
                </a:solidFill>
                <a:sym typeface="+mn-ea"/>
              </a:rPr>
              <a:t>test</a:t>
            </a:r>
            <a:r>
              <a:rPr lang="zh-CN" altLang="en-US" sz="2000" b="1">
                <a:solidFill>
                  <a:schemeClr val="accent5">
                    <a:lumMod val="75000"/>
                  </a:schemeClr>
                </a:solidFill>
                <a:sym typeface="+mn-ea"/>
              </a:rPr>
              <a:t>文件夹中</a:t>
            </a:r>
            <a:r>
              <a:rPr lang="en-US" altLang="zh-CN" sz="2000" b="1">
                <a:solidFill>
                  <a:schemeClr val="accent5">
                    <a:lumMod val="75000"/>
                  </a:schemeClr>
                </a:solidFill>
                <a:sym typeface="+mn-ea"/>
              </a:rPr>
              <a:t> </a:t>
            </a:r>
            <a:r>
              <a:rPr lang="zh-CN" altLang="en-US" sz="2000" b="1">
                <a:solidFill>
                  <a:schemeClr val="accent5">
                    <a:lumMod val="75000"/>
                  </a:schemeClr>
                </a:solidFill>
                <a:sym typeface="+mn-ea"/>
              </a:rPr>
              <a:t>执行</a:t>
            </a:r>
            <a:r>
              <a:rPr lang="en-US" altLang="zh-CN" sz="2000" b="1">
                <a:solidFill>
                  <a:schemeClr val="accent5">
                    <a:lumMod val="75000"/>
                  </a:schemeClr>
                </a:solidFill>
                <a:sym typeface="+mn-ea"/>
              </a:rPr>
              <a:t> python test_multi.py</a:t>
            </a:r>
            <a:endParaRPr lang="en-US" altLang="zh-CN" sz="2000"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en-US" altLang="zh-CN" sz="2000" b="1">
                <a:solidFill>
                  <a:schemeClr val="accent5">
                    <a:lumMod val="75000"/>
                  </a:schemeClr>
                </a:solidFill>
              </a:rPr>
              <a:t>test</a:t>
            </a:r>
            <a:r>
              <a:rPr lang="zh-CN" altLang="en-US" sz="2000" b="1">
                <a:solidFill>
                  <a:schemeClr val="accent5">
                    <a:lumMod val="75000"/>
                  </a:schemeClr>
                </a:solidFill>
              </a:rPr>
              <a:t>文件夹中</a:t>
            </a:r>
            <a:r>
              <a:rPr lang="en-US" altLang="zh-CN" sz="2000" b="1">
                <a:solidFill>
                  <a:schemeClr val="accent5">
                    <a:lumMod val="75000"/>
                  </a:schemeClr>
                </a:solidFill>
              </a:rPr>
              <a:t> </a:t>
            </a:r>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b="1">
                <a:solidFill>
                  <a:srgbClr val="0070C0"/>
                </a:solidFill>
              </a:rPr>
              <a:t>安装</a:t>
            </a:r>
            <a:r>
              <a:rPr lang="en-US" altLang="zh-CN" b="1">
                <a:solidFill>
                  <a:srgbClr val="0070C0"/>
                </a:solidFill>
              </a:rPr>
              <a:t>Anaconda</a:t>
            </a:r>
            <a:endParaRPr lang="en-US" altLang="zh-CN" b="1">
              <a:solidFill>
                <a:srgbClr val="0070C0"/>
              </a:solidFill>
            </a:endParaRPr>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r>
              <a:rPr lang="en-US" altLang="zh-CN"/>
              <a:t>            </a:t>
            </a:r>
            <a:r>
              <a:rPr lang="zh-CN" altLang="en-US"/>
              <a:t>共享经验池，提高经验利用效率</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b="1">
                <a:solidFill>
                  <a:srgbClr val="0070C0"/>
                </a:solidFill>
              </a:rPr>
              <a:t>代码准备</a:t>
            </a:r>
            <a:endParaRPr lang="zh-CN" b="1">
              <a:solidFill>
                <a:srgbClr val="0070C0"/>
              </a:solidFill>
            </a:endParaRPr>
          </a:p>
          <a:p>
            <a:pPr marL="0" indent="0">
              <a:buNone/>
            </a:pPr>
            <a:r>
              <a:rPr lang="zh-CN"/>
              <a:t>下载代码：</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训练</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训练过程查看</a:t>
            </a:r>
            <a:endParaRPr lang="zh-CN" altLang="en-US" sz="2800" b="1">
              <a:solidFill>
                <a:srgbClr val="002060"/>
              </a:solidFill>
            </a:endParaRPr>
          </a:p>
          <a:p>
            <a:pPr marL="0" indent="0">
              <a:buNone/>
            </a:pPr>
            <a:r>
              <a:rPr lang="zh-CN" altLang="en-US" sz="2800">
                <a:solidFill>
                  <a:schemeClr val="tx1"/>
                </a:solidFill>
              </a:rPr>
              <a:t>每一个</a:t>
            </a:r>
            <a:r>
              <a:rPr lang="en-US" altLang="zh-CN" sz="2800">
                <a:solidFill>
                  <a:schemeClr val="tx1"/>
                </a:solidFill>
              </a:rPr>
              <a:t>episode</a:t>
            </a:r>
            <a:r>
              <a:rPr lang="zh-CN" altLang="en-US" sz="2800">
                <a:solidFill>
                  <a:schemeClr val="tx1"/>
                </a:solidFill>
              </a:rPr>
              <a:t>的奖励和记录在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运行</a:t>
            </a:r>
            <a:r>
              <a:rPr lang="en-US" altLang="zh-CN" sz="2800">
                <a:solidFill>
                  <a:schemeClr val="tx1"/>
                </a:solidFill>
              </a:rPr>
              <a:t>tensord --logdire=runs </a:t>
            </a:r>
            <a:r>
              <a:rPr lang="zh-CN" altLang="en-US" sz="2800">
                <a:solidFill>
                  <a:schemeClr val="tx1"/>
                </a:solidFill>
              </a:rPr>
              <a:t>并在浏览器中使用地址</a:t>
            </a:r>
            <a:r>
              <a:rPr lang="en-US" altLang="zh-CN" sz="2800">
                <a:solidFill>
                  <a:schemeClr val="tx1"/>
                </a:solidFill>
              </a:rPr>
              <a:t>http://localhost:6006/</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4"/>
          <p:cNvPicPr>
            <a:picLocks noChangeAspect="1"/>
          </p:cNvPicPr>
          <p:nvPr/>
        </p:nvPicPr>
        <p:blipFill>
          <a:blip r:embed="rId1"/>
          <a:srcRect b="13025"/>
          <a:stretch>
            <a:fillRect/>
          </a:stretch>
        </p:blipFill>
        <p:spPr>
          <a:xfrm>
            <a:off x="2776855" y="5132070"/>
            <a:ext cx="7576820" cy="144526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IDQN.py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ym typeface="+mn-ea"/>
              </a:rPr>
              <a:t>dqn_model = DQN(state_size = 25, action_size=5, model_file_path='idqn.pth',use_epsilon=False)</a:t>
            </a:r>
            <a:endParaRPr lang="en-US" altLang="zh-CN" sz="2000">
              <a:sym typeface="+mn-ea"/>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dqn_model = DQN(state_size = 25, action_size=5, </a:t>
            </a:r>
            <a:endParaRPr lang="en-US" altLang="zh-CN" sz="2000">
              <a:sym typeface="+mn-ea"/>
            </a:endParaRPr>
          </a:p>
          <a:p>
            <a:pPr marL="0" indent="0">
              <a:buNone/>
            </a:pPr>
            <a:r>
              <a:rPr lang="en-US" altLang="zh-CN" sz="2000">
                <a:sym typeface="+mn-ea"/>
              </a:rPr>
              <a:t>                                                           model_file_path='endpoint/idqn.pth.1-3-10',use_epsilon=False)</a:t>
            </a:r>
            <a:br>
              <a:rPr lang="en-US" altLang="zh-CN" sz="2000">
                <a:sym typeface="+mn-ea"/>
              </a:rPr>
            </a:b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IDQN.py</a:t>
            </a:r>
            <a:endParaRPr lang="en-US" altLang="zh-CN"/>
          </a:p>
          <a:p>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2" name="图片 1" descr="070701"/>
          <p:cNvPicPr>
            <a:picLocks noChangeAspect="1"/>
          </p:cNvPicPr>
          <p:nvPr/>
        </p:nvPicPr>
        <p:blipFill>
          <a:blip r:embed="rId1"/>
          <a:stretch>
            <a:fillRect/>
          </a:stretch>
        </p:blipFill>
        <p:spPr>
          <a:xfrm>
            <a:off x="3272790" y="3114675"/>
            <a:ext cx="3181350" cy="3655695"/>
          </a:xfrm>
          <a:prstGeom prst="rect">
            <a:avLst/>
          </a:prstGeom>
        </p:spPr>
      </p:pic>
      <p:pic>
        <p:nvPicPr>
          <p:cNvPr id="4" name="图片 3" descr="070702"/>
          <p:cNvPicPr>
            <a:picLocks noChangeAspect="1"/>
          </p:cNvPicPr>
          <p:nvPr/>
        </p:nvPicPr>
        <p:blipFill>
          <a:blip r:embed="rId2"/>
          <a:stretch>
            <a:fillRect/>
          </a:stretch>
        </p:blipFill>
        <p:spPr>
          <a:xfrm>
            <a:off x="6904355" y="3114675"/>
            <a:ext cx="4063365" cy="311531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解决计算资源受限问题</a:t>
            </a:r>
            <a:endParaRPr lang="zh-CN" altLang="en-US" sz="2800" b="1">
              <a:solidFill>
                <a:srgbClr val="FF0000"/>
              </a:solidFill>
            </a:endParaRPr>
          </a:p>
          <a:p>
            <a:pPr marL="0" indent="0">
              <a:buNone/>
            </a:pPr>
            <a:r>
              <a:rPr lang="zh-CN" altLang="en-US">
                <a:sym typeface="+mn-ea"/>
              </a:rPr>
              <a:t>使用轻量级网络模型：减少神经网络层数，及每层的神经元个数</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pic>
        <p:nvPicPr>
          <p:cNvPr id="8" name="图片 7" descr="070703"/>
          <p:cNvPicPr>
            <a:picLocks noChangeAspect="1"/>
          </p:cNvPicPr>
          <p:nvPr/>
        </p:nvPicPr>
        <p:blipFill>
          <a:blip r:embed="rId1"/>
          <a:stretch>
            <a:fillRect/>
          </a:stretch>
        </p:blipFill>
        <p:spPr>
          <a:xfrm>
            <a:off x="2124075" y="3604260"/>
            <a:ext cx="8277225" cy="192786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Windows</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b="1">
                <a:solidFill>
                  <a:srgbClr val="002060"/>
                </a:solidFill>
                <a:sym typeface="+mn-ea"/>
              </a:rPr>
              <a:t>训练</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sym typeface="+mn-ea"/>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sym typeface="+mn-ea"/>
              </a:rPr>
              <a:t>训练过程查看</a:t>
            </a:r>
            <a:endParaRPr lang="zh-CN" altLang="en-US" b="1">
              <a:solidFill>
                <a:srgbClr val="002060"/>
              </a:solidFill>
            </a:endParaRPr>
          </a:p>
          <a:p>
            <a:pPr marL="0" indent="0">
              <a:buNone/>
            </a:pPr>
            <a:r>
              <a:rPr lang="zh-CN" altLang="en-US">
                <a:sym typeface="+mn-ea"/>
              </a:rPr>
              <a:t>每一个</a:t>
            </a:r>
            <a:r>
              <a:rPr lang="en-US" altLang="zh-CN">
                <a:sym typeface="+mn-ea"/>
              </a:rPr>
              <a:t>episode</a:t>
            </a:r>
            <a:r>
              <a:rPr lang="zh-CN" altLang="en-US">
                <a:sym typeface="+mn-ea"/>
              </a:rPr>
              <a:t>的奖励和记录在</a:t>
            </a:r>
            <a:r>
              <a:rPr lang="en-US" altLang="zh-CN">
                <a:sym typeface="+mn-ea"/>
              </a:rPr>
              <a:t>runs/QMIX_experiment</a:t>
            </a:r>
            <a:r>
              <a:rPr lang="zh-CN" altLang="en-US">
                <a:sym typeface="+mn-ea"/>
              </a:rPr>
              <a:t>中</a:t>
            </a:r>
            <a:endParaRPr lang="zh-CN" altLang="en-US">
              <a:solidFill>
                <a:schemeClr val="tx1"/>
              </a:solidFill>
            </a:endParaRPr>
          </a:p>
          <a:p>
            <a:pPr marL="0" indent="0">
              <a:buNone/>
            </a:pPr>
            <a:r>
              <a:rPr lang="zh-CN" altLang="en-US">
                <a:sym typeface="+mn-ea"/>
              </a:rPr>
              <a:t>运行</a:t>
            </a:r>
            <a:r>
              <a:rPr lang="en-US" altLang="zh-CN">
                <a:sym typeface="+mn-ea"/>
              </a:rPr>
              <a:t>tensord --logdire=runs </a:t>
            </a:r>
            <a:r>
              <a:rPr lang="zh-CN" altLang="en-US">
                <a:sym typeface="+mn-ea"/>
              </a:rPr>
              <a:t>并在浏览器中使用地址</a:t>
            </a:r>
            <a:r>
              <a:rPr lang="en-US" altLang="zh-CN">
                <a:sym typeface="+mn-ea"/>
              </a:rPr>
              <a:t>http://localhost:6006/</a:t>
            </a:r>
            <a:endParaRPr lang="en-US" altLang="zh-CN">
              <a:solidFill>
                <a:schemeClr val="tx1"/>
              </a:solidFill>
            </a:endParaRPr>
          </a:p>
          <a:p>
            <a:pPr marL="0" indent="0">
              <a:buNone/>
            </a:pP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Linux</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4"/>
          <p:cNvPicPr>
            <a:picLocks noChangeAspect="1"/>
          </p:cNvPicPr>
          <p:nvPr/>
        </p:nvPicPr>
        <p:blipFill>
          <a:blip r:embed="rId1"/>
          <a:srcRect r="54975"/>
          <a:stretch>
            <a:fillRect/>
          </a:stretch>
        </p:blipFill>
        <p:spPr>
          <a:xfrm>
            <a:off x="3396615" y="1267460"/>
            <a:ext cx="2247265" cy="480060"/>
          </a:xfrm>
          <a:prstGeom prst="rect">
            <a:avLst/>
          </a:prstGeom>
        </p:spPr>
      </p:pic>
      <p:sp>
        <p:nvSpPr>
          <p:cNvPr id="9" name="文本框 8"/>
          <p:cNvSpPr txBox="1"/>
          <p:nvPr/>
        </p:nvSpPr>
        <p:spPr>
          <a:xfrm>
            <a:off x="524510" y="5247005"/>
            <a:ext cx="11505565" cy="460375"/>
          </a:xfrm>
          <a:prstGeom prst="rect">
            <a:avLst/>
          </a:prstGeom>
          <a:noFill/>
        </p:spPr>
        <p:txBody>
          <a:bodyPr wrap="square" rtlCol="0">
            <a:spAutoFit/>
          </a:bodyPr>
          <a:p>
            <a:r>
              <a:rPr lang="en-US" altLang="zh-CN" sz="2400"/>
              <a:t>pip3 install torch torchvision torchaudio --index-url https://download.pytorch.org/whl/cpu</a:t>
            </a:r>
            <a:endParaRPr lang="en-US" altLang="zh-CN" sz="2400"/>
          </a:p>
        </p:txBody>
      </p:sp>
      <p:pic>
        <p:nvPicPr>
          <p:cNvPr id="10" name="图片 9"/>
          <p:cNvPicPr>
            <a:picLocks noChangeAspect="1"/>
          </p:cNvPicPr>
          <p:nvPr/>
        </p:nvPicPr>
        <p:blipFill>
          <a:blip r:embed="rId2"/>
          <a:stretch>
            <a:fillRect/>
          </a:stretch>
        </p:blipFill>
        <p:spPr>
          <a:xfrm>
            <a:off x="3396615" y="1825625"/>
            <a:ext cx="8734425" cy="27241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使用指定的模型文件，将</a:t>
            </a:r>
            <a:r>
              <a:rPr lang="en-US" altLang="zh-CN">
                <a:sym typeface="+mn-ea"/>
              </a:rPr>
              <a:t>epsilon</a:t>
            </a:r>
            <a:r>
              <a:rPr lang="zh-CN" altLang="en-US">
                <a:sym typeface="+mn-ea"/>
              </a:rPr>
              <a:t>探索标志置为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文件夹中的预训练模型：</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sym typeface="+mn-ea"/>
              </a:rPr>
              <a:t>执行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22163</Words>
  <Application>WPS 演示</Application>
  <PresentationFormat>宽屏</PresentationFormat>
  <Paragraphs>1148</Paragraphs>
  <Slides>72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72</vt:i4>
      </vt:variant>
    </vt:vector>
  </HeadingPairs>
  <TitlesOfParts>
    <vt:vector size="84"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1305</cp:revision>
  <cp:lastPrinted>2018-08-29T07:21:00Z</cp:lastPrinted>
  <dcterms:created xsi:type="dcterms:W3CDTF">2018-08-27T09:51:00Z</dcterms:created>
  <dcterms:modified xsi:type="dcterms:W3CDTF">2025-07-07T15:34:29Z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